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65" r:id="rId5"/>
    <p:sldId id="261" r:id="rId6"/>
    <p:sldId id="258" r:id="rId7"/>
    <p:sldId id="259" r:id="rId8"/>
    <p:sldId id="262" r:id="rId9"/>
    <p:sldId id="263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85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9833-78AC-EE54-A121-C9CEFD4D91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47A2F9-2B1E-BB61-79A9-2548C3836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FC629-373F-F4F2-DC17-F9D635B52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D4280B-8C99-52AB-3C4B-6B60C83B0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9A09C-6196-77B1-1FC0-A3F48E3A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044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79116-C85A-8754-2D76-6D7D73089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24D47-18F4-80AE-C489-498C91FED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09480-FEF3-F167-DAE2-2D9E0201D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823AE-52BF-EEC0-62D1-7C61AA665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40448-C6A9-58A9-3FE2-8DCD8CBA8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88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81E79B-0F95-9CFD-C6D5-29DF906D34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4DBD8-1166-90FE-3A5F-7FB2312B9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61034-EEF5-8800-C73F-05D02B4DB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767A2-7BB5-C78F-94D1-724DBD46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BF90A-14DB-C6A6-D913-2CD70C0D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0346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CD19-01FA-C7A5-16D4-7B07341AE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EC82A-554C-6678-7F6D-3BCA9BFEC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951F1-9D29-A43E-D788-7BDFDE62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164A4-BBF6-FFE1-74A1-F7543A044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2D0E4D-896C-0B48-B01C-51872ABA7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261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77E38-E2DA-1BAF-0314-DDFA90F1F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5DC5C-1B5F-0869-A579-3F133024C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0A762E-E45B-3DE9-22B9-8BAA96433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6EA70-52BF-40B7-DE1A-828E17F4D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92D54-9ECE-684E-88EC-965AA155E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76105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CADEB-DBF4-BA36-137D-84AA15CF4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4735E-56E3-095D-5155-863DB1527A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0039A-06A1-468A-B3C6-31D48095C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149527-BB6B-C249-FAFB-252FFBFCC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F2009-5D6A-2A0C-AF72-3BFB5A9EA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D580F-A0C3-67D0-C917-9ADE48379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2618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48DA9-4F66-F6C6-3F0A-9519D778E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99E16-0D31-71E0-3D92-DA5C351F3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A31D58-30AB-D437-6B30-EE3CD6AF30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F8D0B2-5B57-E027-2424-E8B657504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155A3E-F95F-7EF6-E6F8-79F12FC215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922FAB-662C-9105-31D6-98E88FAED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B423F3-EA4C-A430-4440-900DAE5FE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2BAA68-303B-8341-3958-4BF63443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2123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6DDA-FC6D-DB62-E57D-7C2E9915B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8115E2-6FD3-6599-3F50-F57C17673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2CFE3-5814-006F-4391-66B0FF46C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0A1AD2-0D64-BAF7-872F-428D49549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6575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63141D-39B5-9944-C29B-E362FF1A2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5D91F7-FE5D-F04E-0011-6ADEACB23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0B04E4-E1FB-5F2C-802C-3194429C2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281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EBA47-4982-9FAC-4681-53AE70E24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74EEB-8BA2-111F-6044-E2C33CD22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40931D-33E9-F4FB-E87F-B082BB586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BB6522-764A-A6CC-4A44-2FE4F665E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8B6573-DECD-7403-6CE6-F8F1FB73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5AF85-6188-B4B1-AB18-3A9601FB0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6516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CFD92-540E-3DC3-7886-AC51FFF32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C23989-1BBF-C5C9-2E45-770935F85C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5CB63-47ED-F623-10AE-790203BB0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BC4ED-B9CC-206A-C51A-5AAFB5FD0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D7A43-6D83-2D9A-728C-7ACB616E3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57236A-6A50-79A9-C5EE-5C9D2522D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8073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382F5C-0FD0-DAF5-5E5A-539F2CC4D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B9AB6-A758-CB48-AEA2-BCA8D945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871E8D-EC93-3510-300E-9161D64205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05963A-58AD-4EE8-B998-B16393866F57}" type="datetimeFigureOut">
              <a:rPr lang="ru-RU" smtClean="0"/>
              <a:t>15.04.2025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8D695-97E7-A352-82B1-2AF2A10A7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057F6-5DE1-1CDD-F578-143A64170C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81C91C-FF5A-496F-B2E8-046710FAA1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632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40179-2DD7-C429-2ED5-EAC203148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395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Очень краткий обзор</a:t>
            </a:r>
          </a:p>
        </p:txBody>
      </p:sp>
    </p:spTree>
    <p:extLst>
      <p:ext uri="{BB962C8B-B14F-4D97-AF65-F5344CB8AC3E}">
        <p14:creationId xmlns:p14="http://schemas.microsoft.com/office/powerpoint/2010/main" val="3734222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8BE01-455C-FD40-F22B-B5DCA0893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1120" y="200025"/>
            <a:ext cx="10515600" cy="55006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Пример: подгонка закона под данные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CFF711-48DB-A737-38D2-46B2E473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820" y="822737"/>
            <a:ext cx="7855480" cy="550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57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03405B-057C-159B-41D7-8CD0C4EC5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550"/>
            <a:ext cx="10515600" cy="558641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Нормализуем данные (если используемый алгоритм чувствителен к масштабу):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63D9C-12FE-8FDA-2EA4-BA62C6DAA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7" y="1247775"/>
            <a:ext cx="1153477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63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10025-6635-56EE-40BB-4B09F6E6A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797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Возможно, хотим по небольшому датасету сгенерировать много объектов-шагов (а не целой последовательности шагов) и посмотреть, как на этом работает алгоритм</a:t>
            </a:r>
          </a:p>
          <a:p>
            <a:pPr marL="0" indent="0">
              <a:buNone/>
            </a:pPr>
            <a:r>
              <a:rPr lang="ru-RU" dirty="0"/>
              <a:t>Можно делать это автоматически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7A9CD-3995-2B19-9FFD-AA757552A0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174012"/>
            <a:ext cx="6815137" cy="424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367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A33A4-D581-33F1-68F9-F6A033521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7835" y="483038"/>
            <a:ext cx="3729865" cy="4351338"/>
          </a:xfrm>
        </p:spPr>
        <p:txBody>
          <a:bodyPr/>
          <a:lstStyle/>
          <a:p>
            <a:pPr marL="0" indent="0">
              <a:buNone/>
            </a:pPr>
            <a:r>
              <a:rPr lang="ru-RU" sz="1600" dirty="0"/>
              <a:t>Моменты максимального удаления от камеры и максимального приближения к камере - это грязные данные.</a:t>
            </a:r>
          </a:p>
          <a:p>
            <a:pPr marL="0" indent="0">
              <a:buNone/>
            </a:pPr>
            <a:r>
              <a:rPr lang="ru-RU" sz="1600" dirty="0"/>
              <a:t>Возможно, хотим также отсекать и их в автоматическом режиме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19F4CA-BA7F-B821-9276-F476095A1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973961"/>
            <a:ext cx="8014460" cy="3469457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2C69598-9CBC-C95A-E658-F287C58F8B47}"/>
              </a:ext>
            </a:extLst>
          </p:cNvPr>
          <p:cNvGrpSpPr/>
          <p:nvPr/>
        </p:nvGrpSpPr>
        <p:grpSpPr>
          <a:xfrm>
            <a:off x="0" y="0"/>
            <a:ext cx="8014460" cy="6191250"/>
            <a:chOff x="0" y="0"/>
            <a:chExt cx="8014460" cy="619125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752367D-75BB-D618-AD44-E55954818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8014460" cy="2973961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1B7D38-8C04-2B2C-EC38-01CAA32CF301}"/>
                </a:ext>
              </a:extLst>
            </p:cNvPr>
            <p:cNvCxnSpPr>
              <a:cxnSpLocks/>
            </p:cNvCxnSpPr>
            <p:nvPr/>
          </p:nvCxnSpPr>
          <p:spPr>
            <a:xfrm>
              <a:off x="1295400" y="295275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7B25330-6200-D0C8-953D-69AA98FBFB2C}"/>
                </a:ext>
              </a:extLst>
            </p:cNvPr>
            <p:cNvCxnSpPr>
              <a:cxnSpLocks/>
            </p:cNvCxnSpPr>
            <p:nvPr/>
          </p:nvCxnSpPr>
          <p:spPr>
            <a:xfrm>
              <a:off x="962025" y="483038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8DE64F-4651-BC0F-863B-817FA5D300CF}"/>
                </a:ext>
              </a:extLst>
            </p:cNvPr>
            <p:cNvCxnSpPr>
              <a:cxnSpLocks/>
            </p:cNvCxnSpPr>
            <p:nvPr/>
          </p:nvCxnSpPr>
          <p:spPr>
            <a:xfrm>
              <a:off x="2381250" y="711638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F33C1BB-0CFE-6B28-D7C1-6CF2B8D3A89B}"/>
                </a:ext>
              </a:extLst>
            </p:cNvPr>
            <p:cNvCxnSpPr>
              <a:cxnSpLocks/>
            </p:cNvCxnSpPr>
            <p:nvPr/>
          </p:nvCxnSpPr>
          <p:spPr>
            <a:xfrm>
              <a:off x="1857375" y="911663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295EEE8-1B6C-D1E4-B8DC-C49B6DF3A310}"/>
                </a:ext>
              </a:extLst>
            </p:cNvPr>
            <p:cNvCxnSpPr>
              <a:cxnSpLocks/>
            </p:cNvCxnSpPr>
            <p:nvPr/>
          </p:nvCxnSpPr>
          <p:spPr>
            <a:xfrm>
              <a:off x="3448050" y="838200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306ABBC-2162-38EF-7AEA-BE9A7D74C4B3}"/>
                </a:ext>
              </a:extLst>
            </p:cNvPr>
            <p:cNvCxnSpPr>
              <a:cxnSpLocks/>
            </p:cNvCxnSpPr>
            <p:nvPr/>
          </p:nvCxnSpPr>
          <p:spPr>
            <a:xfrm>
              <a:off x="2914650" y="1009650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5774089A-46F1-0574-FF20-B085C5A8BDF8}"/>
                </a:ext>
              </a:extLst>
            </p:cNvPr>
            <p:cNvCxnSpPr>
              <a:cxnSpLocks/>
            </p:cNvCxnSpPr>
            <p:nvPr/>
          </p:nvCxnSpPr>
          <p:spPr>
            <a:xfrm>
              <a:off x="4010025" y="1009650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E0956DA-4E30-F675-5B1F-EFAC3CD1E847}"/>
                </a:ext>
              </a:extLst>
            </p:cNvPr>
            <p:cNvCxnSpPr>
              <a:cxnSpLocks/>
            </p:cNvCxnSpPr>
            <p:nvPr/>
          </p:nvCxnSpPr>
          <p:spPr>
            <a:xfrm>
              <a:off x="4552950" y="711638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D3CECAF-8788-0856-F20C-1B341FE7B485}"/>
                </a:ext>
              </a:extLst>
            </p:cNvPr>
            <p:cNvCxnSpPr>
              <a:cxnSpLocks/>
            </p:cNvCxnSpPr>
            <p:nvPr/>
          </p:nvCxnSpPr>
          <p:spPr>
            <a:xfrm>
              <a:off x="5143500" y="838200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B17A4E4-DC49-5805-A78A-833D2AD5569D}"/>
                </a:ext>
              </a:extLst>
            </p:cNvPr>
            <p:cNvCxnSpPr>
              <a:cxnSpLocks/>
            </p:cNvCxnSpPr>
            <p:nvPr/>
          </p:nvCxnSpPr>
          <p:spPr>
            <a:xfrm>
              <a:off x="5705475" y="711638"/>
              <a:ext cx="0" cy="5181600"/>
            </a:xfrm>
            <a:prstGeom prst="line">
              <a:avLst/>
            </a:prstGeom>
            <a:ln>
              <a:solidFill>
                <a:schemeClr val="tx2"/>
              </a:solidFill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7262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988CA0E-E1B4-6D78-B43B-421B9E1A6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882" y="613410"/>
            <a:ext cx="5349240" cy="5367528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ru-RU" sz="2000" dirty="0"/>
              <a:t>Дано:</a:t>
            </a:r>
          </a:p>
          <a:p>
            <a:pPr algn="l"/>
            <a:r>
              <a:rPr lang="ru-RU" sz="2000" b="1" dirty="0"/>
              <a:t>Объект</a:t>
            </a:r>
            <a:r>
              <a:rPr lang="ru-RU" sz="2000" dirty="0"/>
              <a:t>: видеоряд, изображающий равномерное движение человека к камере и от камеры (несколько повторений).</a:t>
            </a:r>
          </a:p>
          <a:p>
            <a:pPr algn="l"/>
            <a:r>
              <a:rPr lang="ru-RU" sz="2000" b="1" dirty="0"/>
              <a:t>Метка</a:t>
            </a:r>
            <a:r>
              <a:rPr lang="ru-RU" sz="2000" dirty="0"/>
              <a:t>:</a:t>
            </a:r>
          </a:p>
          <a:p>
            <a:pPr algn="l"/>
            <a:r>
              <a:rPr lang="ru-RU" sz="2000" dirty="0"/>
              <a:t>0) </a:t>
            </a:r>
            <a:r>
              <a:rPr lang="ru-RU" sz="2000" i="1" dirty="0"/>
              <a:t>здоров</a:t>
            </a:r>
          </a:p>
          <a:p>
            <a:pPr algn="l"/>
            <a:r>
              <a:rPr lang="ru-RU" sz="2000" dirty="0"/>
              <a:t>1) </a:t>
            </a:r>
            <a:r>
              <a:rPr lang="ru-RU" sz="2000" i="1" dirty="0"/>
              <a:t>болен </a:t>
            </a:r>
            <a:r>
              <a:rPr lang="ru-RU" sz="2000" dirty="0"/>
              <a:t>(если у человека на соответствующей видеозаписи диагностировано заболевание опорно-двигательного аппарата (коксартроз тазобедренного сустава)</a:t>
            </a:r>
          </a:p>
          <a:p>
            <a:pPr algn="l"/>
            <a:endParaRPr lang="ru-RU" sz="2000" dirty="0"/>
          </a:p>
          <a:p>
            <a:pPr algn="l"/>
            <a:r>
              <a:rPr lang="ru-RU" sz="2000" dirty="0"/>
              <a:t>Данные, извлеченные из видеоряда с помощью алгоритмов</a:t>
            </a:r>
            <a:r>
              <a:rPr lang="en-US" sz="2000" dirty="0"/>
              <a:t> </a:t>
            </a:r>
            <a:r>
              <a:rPr lang="ru-RU" sz="2000" dirty="0"/>
              <a:t>определения позы,</a:t>
            </a:r>
            <a:r>
              <a:rPr lang="en-US" sz="2000" dirty="0"/>
              <a:t> </a:t>
            </a:r>
            <a:r>
              <a:rPr lang="ru-RU" sz="2000" dirty="0"/>
              <a:t>представляют из себя </a:t>
            </a:r>
            <a:r>
              <a:rPr lang="ru-RU" sz="2000" b="1" dirty="0"/>
              <a:t>двухмерные координаты точек</a:t>
            </a:r>
            <a:r>
              <a:rPr lang="ru-RU" sz="2000" dirty="0"/>
              <a:t>, соответствующих некоторым точкам на теле человека (точки-плечи, точки-локти, точки-таз и пр.).</a:t>
            </a:r>
          </a:p>
          <a:p>
            <a:pPr algn="l"/>
            <a:endParaRPr lang="ru-RU" sz="2000" dirty="0"/>
          </a:p>
          <a:p>
            <a:pPr algn="l"/>
            <a:r>
              <a:rPr lang="ru-RU" sz="2000" dirty="0"/>
              <a:t>Задача: </a:t>
            </a:r>
          </a:p>
          <a:p>
            <a:pPr algn="l"/>
            <a:r>
              <a:rPr lang="ru-RU" sz="2000" b="1" dirty="0"/>
              <a:t>Обработать данные</a:t>
            </a:r>
            <a:r>
              <a:rPr lang="ru-RU" sz="2000" dirty="0"/>
              <a:t>, устранив при возможности шумы и построить</a:t>
            </a:r>
            <a:r>
              <a:rPr lang="en-US" sz="2000" dirty="0"/>
              <a:t>/</a:t>
            </a:r>
            <a:r>
              <a:rPr lang="ru-RU" sz="2000" dirty="0"/>
              <a:t>описать (?) </a:t>
            </a:r>
            <a:r>
              <a:rPr lang="ru-RU" sz="2000" b="1" dirty="0"/>
              <a:t>алгоритм-классификатор</a:t>
            </a:r>
            <a:r>
              <a:rPr lang="ru-RU" sz="2000" dirty="0"/>
              <a:t>, позволяющий</a:t>
            </a:r>
            <a:r>
              <a:rPr lang="en-US" sz="2000" dirty="0"/>
              <a:t> </a:t>
            </a:r>
            <a:r>
              <a:rPr lang="ru-RU" sz="2000" dirty="0"/>
              <a:t>определить наличие заболевания по представленным данным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5AC74845-33D8-A3A8-50D7-5151CA4967A5}"/>
              </a:ext>
            </a:extLst>
          </p:cNvPr>
          <p:cNvSpPr/>
          <p:nvPr/>
        </p:nvSpPr>
        <p:spPr>
          <a:xfrm>
            <a:off x="5362778" y="3068574"/>
            <a:ext cx="416052" cy="22860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FB9B265-5085-7A96-D02F-A1D7408141C9}"/>
              </a:ext>
            </a:extLst>
          </p:cNvPr>
          <p:cNvGrpSpPr/>
          <p:nvPr/>
        </p:nvGrpSpPr>
        <p:grpSpPr>
          <a:xfrm>
            <a:off x="6096000" y="604266"/>
            <a:ext cx="5918757" cy="5278163"/>
            <a:chOff x="6096000" y="604266"/>
            <a:chExt cx="5918757" cy="5278163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05935F0-C8CB-3A6B-5528-27DD83D260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25480" y="975568"/>
              <a:ext cx="2764429" cy="490686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4ECDB17-786F-4FE2-3808-99A4EC5B7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36559" y="975568"/>
              <a:ext cx="2764429" cy="4906861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CFBFF28-08ED-0177-53C6-91E1BED8A20A}"/>
                </a:ext>
              </a:extLst>
            </p:cNvPr>
            <p:cNvSpPr txBox="1"/>
            <p:nvPr/>
          </p:nvSpPr>
          <p:spPr>
            <a:xfrm>
              <a:off x="6096000" y="604266"/>
              <a:ext cx="27919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Метод детектирования №1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7224D6-D3BC-3599-3DBE-5E57114BAA52}"/>
                </a:ext>
              </a:extLst>
            </p:cNvPr>
            <p:cNvSpPr txBox="1"/>
            <p:nvPr/>
          </p:nvSpPr>
          <p:spPr>
            <a:xfrm>
              <a:off x="9222789" y="604266"/>
              <a:ext cx="279196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Метод детектирования №2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8939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52B86E-AB5C-62D1-CBC2-C4CFF6EFC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60" y="-173386"/>
            <a:ext cx="10515600" cy="540886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000" dirty="0"/>
              <a:t>Обработка данных. Проблема №1:</a:t>
            </a:r>
          </a:p>
          <a:p>
            <a:pPr marL="0" indent="0">
              <a:buNone/>
            </a:pPr>
            <a:r>
              <a:rPr lang="ru-RU" sz="2000" dirty="0"/>
              <a:t>искажения на камере (дисторсия объектива)</a:t>
            </a:r>
          </a:p>
          <a:p>
            <a:pPr marL="0" indent="0">
              <a:buNone/>
            </a:pPr>
            <a:r>
              <a:rPr lang="ru-RU" sz="2000" dirty="0"/>
              <a:t>Пример искажения: </a:t>
            </a:r>
            <a:r>
              <a:rPr lang="ru-RU" sz="1800" dirty="0"/>
              <a:t>(скользящая средняя отношения в идеале должна быть почти константой)</a:t>
            </a:r>
          </a:p>
          <a:p>
            <a:pPr marL="0" indent="0">
              <a:buNone/>
            </a:pPr>
            <a:endParaRPr lang="ru-RU" sz="2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9A5324-6396-6767-6A48-A2B66FA5FCAB}"/>
              </a:ext>
            </a:extLst>
          </p:cNvPr>
          <p:cNvGrpSpPr/>
          <p:nvPr/>
        </p:nvGrpSpPr>
        <p:grpSpPr>
          <a:xfrm>
            <a:off x="6701463" y="1663622"/>
            <a:ext cx="5490537" cy="4992908"/>
            <a:chOff x="5852161" y="574493"/>
            <a:chExt cx="5763520" cy="524114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650F94C-6777-AACE-84A3-6CA4FCD1DEAE}"/>
                </a:ext>
              </a:extLst>
            </p:cNvPr>
            <p:cNvGrpSpPr/>
            <p:nvPr/>
          </p:nvGrpSpPr>
          <p:grpSpPr>
            <a:xfrm>
              <a:off x="7086601" y="574493"/>
              <a:ext cx="3081528" cy="5241149"/>
              <a:chOff x="8924545" y="1330339"/>
              <a:chExt cx="3081528" cy="5241149"/>
            </a:xfrm>
          </p:grpSpPr>
          <p:pic>
            <p:nvPicPr>
              <p:cNvPr id="12" name="Picture 2">
                <a:extLst>
                  <a:ext uri="{FF2B5EF4-FFF2-40B4-BE49-F238E27FC236}">
                    <a16:creationId xmlns:a16="http://schemas.microsoft.com/office/drawing/2014/main" id="{E7F32572-41BD-F384-1AF7-1C02E1E8E1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55661" y="1984248"/>
                <a:ext cx="2511118" cy="4587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E384872-874B-4CBB-79F6-BD70C922E36E}"/>
                  </a:ext>
                </a:extLst>
              </p:cNvPr>
              <p:cNvSpPr txBox="1"/>
              <p:nvPr/>
            </p:nvSpPr>
            <p:spPr>
              <a:xfrm>
                <a:off x="9119669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право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834E3B3-2A4F-2C75-862B-0E82B7819AF7}"/>
                  </a:ext>
                </a:extLst>
              </p:cNvPr>
              <p:cNvSpPr txBox="1"/>
              <p:nvPr/>
            </p:nvSpPr>
            <p:spPr>
              <a:xfrm>
                <a:off x="10753888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лево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C2D0B26-F01C-DE6D-8089-9E00993107E9}"/>
                  </a:ext>
                </a:extLst>
              </p:cNvPr>
              <p:cNvSpPr txBox="1"/>
              <p:nvPr/>
            </p:nvSpPr>
            <p:spPr>
              <a:xfrm>
                <a:off x="8924545" y="1330339"/>
                <a:ext cx="30815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Человек в движении </a:t>
                </a:r>
                <a:r>
                  <a:rPr lang="ru-RU" sz="1600" b="1" dirty="0">
                    <a:solidFill>
                      <a:srgbClr val="FF0000"/>
                    </a:solidFill>
                  </a:rPr>
                  <a:t>к</a:t>
                </a:r>
                <a:r>
                  <a:rPr lang="ru-RU" sz="1600" dirty="0"/>
                  <a:t> камере</a:t>
                </a:r>
              </a:p>
            </p:txBody>
          </p:sp>
        </p:grp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ED0D981-220C-32DC-EA28-31774E3E5CE8}"/>
                </a:ext>
              </a:extLst>
            </p:cNvPr>
            <p:cNvCxnSpPr>
              <a:cxnSpLocks/>
            </p:cNvCxnSpPr>
            <p:nvPr/>
          </p:nvCxnSpPr>
          <p:spPr>
            <a:xfrm>
              <a:off x="6784848" y="4434840"/>
              <a:ext cx="1402133" cy="914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08B1D85-F98E-60FE-082F-FB55173BF793}"/>
                </a:ext>
              </a:extLst>
            </p:cNvPr>
            <p:cNvSpPr txBox="1"/>
            <p:nvPr/>
          </p:nvSpPr>
          <p:spPr>
            <a:xfrm>
              <a:off x="5852161" y="4111674"/>
              <a:ext cx="9326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en-US" sz="1600" dirty="0"/>
                <a:t>13</a:t>
              </a:r>
              <a:r>
                <a:rPr lang="ru-RU" sz="1600" dirty="0"/>
                <a:t>, 14</a:t>
              </a:r>
            </a:p>
            <a:p>
              <a:r>
                <a:rPr lang="ru-RU" sz="1600" dirty="0"/>
                <a:t>(голень)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BAE1193-252A-E4A0-92D6-9F4624C04A3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27365" y="1955638"/>
              <a:ext cx="1403603" cy="71830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1C88993-F71D-87DB-FE87-A97120A76467}"/>
                </a:ext>
              </a:extLst>
            </p:cNvPr>
            <p:cNvSpPr txBox="1"/>
            <p:nvPr/>
          </p:nvSpPr>
          <p:spPr>
            <a:xfrm>
              <a:off x="10109752" y="1417029"/>
              <a:ext cx="15059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ru-RU" sz="1600" dirty="0"/>
                <a:t>0</a:t>
              </a:r>
              <a:r>
                <a:rPr lang="en-US" sz="1600" dirty="0"/>
                <a:t>1</a:t>
              </a:r>
              <a:r>
                <a:rPr lang="ru-RU" sz="1600" dirty="0"/>
                <a:t>, 08</a:t>
              </a:r>
            </a:p>
            <a:p>
              <a:r>
                <a:rPr lang="ru-RU" sz="1600" dirty="0"/>
                <a:t>(позвоночник)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D8CBFAF-5512-55C9-D7F0-910A5985F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301" y="2286559"/>
            <a:ext cx="5145392" cy="38590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5400FD3-249B-0906-1BFB-F377C565EE20}"/>
              </a:ext>
            </a:extLst>
          </p:cNvPr>
          <p:cNvSpPr txBox="1"/>
          <p:nvPr/>
        </p:nvSpPr>
        <p:spPr>
          <a:xfrm>
            <a:off x="523200" y="1778350"/>
            <a:ext cx="5446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/>
              <a:t>расстояние(голень) </a:t>
            </a:r>
            <a:r>
              <a:rPr lang="ru-RU" sz="1600" u="sng" dirty="0"/>
              <a:t>делить</a:t>
            </a:r>
            <a:r>
              <a:rPr lang="ru-RU" sz="1600" dirty="0"/>
              <a:t> на расстояние(позвоночник)</a:t>
            </a:r>
          </a:p>
        </p:txBody>
      </p:sp>
    </p:spTree>
    <p:extLst>
      <p:ext uri="{BB962C8B-B14F-4D97-AF65-F5344CB8AC3E}">
        <p14:creationId xmlns:p14="http://schemas.microsoft.com/office/powerpoint/2010/main" val="4278510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A3993-BA3A-4526-8B52-47F34B239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975" y="6540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Наличие искажения также влияет на точность измерения углов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864C31-D549-04B2-E5E0-7D7090A9A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757" y="1422989"/>
            <a:ext cx="6057900" cy="480380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B58E86B-2B07-66E2-B475-2C580B6251BD}"/>
              </a:ext>
            </a:extLst>
          </p:cNvPr>
          <p:cNvGrpSpPr/>
          <p:nvPr/>
        </p:nvGrpSpPr>
        <p:grpSpPr>
          <a:xfrm>
            <a:off x="7086600" y="1233889"/>
            <a:ext cx="5490537" cy="4992908"/>
            <a:chOff x="5852161" y="574493"/>
            <a:chExt cx="5763520" cy="524114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53D7E78-8EB4-E554-4D02-4D5225E71ABD}"/>
                </a:ext>
              </a:extLst>
            </p:cNvPr>
            <p:cNvGrpSpPr/>
            <p:nvPr/>
          </p:nvGrpSpPr>
          <p:grpSpPr>
            <a:xfrm>
              <a:off x="7086601" y="574493"/>
              <a:ext cx="3081528" cy="5241149"/>
              <a:chOff x="8924545" y="1330339"/>
              <a:chExt cx="3081528" cy="5241149"/>
            </a:xfrm>
          </p:grpSpPr>
          <p:pic>
            <p:nvPicPr>
              <p:cNvPr id="12" name="Picture 2">
                <a:extLst>
                  <a:ext uri="{FF2B5EF4-FFF2-40B4-BE49-F238E27FC236}">
                    <a16:creationId xmlns:a16="http://schemas.microsoft.com/office/drawing/2014/main" id="{7C796B40-A6FE-8D87-1283-4687E864F3A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55661" y="1984248"/>
                <a:ext cx="2511118" cy="4587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89A8DD3-B887-62F0-7B37-727CC1B10A08}"/>
                  </a:ext>
                </a:extLst>
              </p:cNvPr>
              <p:cNvSpPr txBox="1"/>
              <p:nvPr/>
            </p:nvSpPr>
            <p:spPr>
              <a:xfrm>
                <a:off x="9119669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право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51A3F34-6B0D-312E-7B52-56219EE88AC5}"/>
                  </a:ext>
                </a:extLst>
              </p:cNvPr>
              <p:cNvSpPr txBox="1"/>
              <p:nvPr/>
            </p:nvSpPr>
            <p:spPr>
              <a:xfrm>
                <a:off x="10753888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лево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343226E-081F-1FDF-7375-A867D0265434}"/>
                  </a:ext>
                </a:extLst>
              </p:cNvPr>
              <p:cNvSpPr txBox="1"/>
              <p:nvPr/>
            </p:nvSpPr>
            <p:spPr>
              <a:xfrm>
                <a:off x="8924545" y="1330339"/>
                <a:ext cx="30815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Человек в движении </a:t>
                </a:r>
                <a:r>
                  <a:rPr lang="ru-RU" sz="1600" b="1" dirty="0">
                    <a:solidFill>
                      <a:srgbClr val="FF0000"/>
                    </a:solidFill>
                  </a:rPr>
                  <a:t>к</a:t>
                </a:r>
                <a:r>
                  <a:rPr lang="ru-RU" sz="1600" dirty="0"/>
                  <a:t> камере</a:t>
                </a:r>
              </a:p>
            </p:txBody>
          </p:sp>
        </p:grp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A507468-2A81-2CF2-FD19-35B81F414AD1}"/>
                </a:ext>
              </a:extLst>
            </p:cNvPr>
            <p:cNvCxnSpPr>
              <a:cxnSpLocks/>
            </p:cNvCxnSpPr>
            <p:nvPr/>
          </p:nvCxnSpPr>
          <p:spPr>
            <a:xfrm>
              <a:off x="6784848" y="4434840"/>
              <a:ext cx="1402133" cy="914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F4B0546-2838-D2F0-4269-DCDADA657D39}"/>
                </a:ext>
              </a:extLst>
            </p:cNvPr>
            <p:cNvSpPr txBox="1"/>
            <p:nvPr/>
          </p:nvSpPr>
          <p:spPr>
            <a:xfrm>
              <a:off x="5852161" y="4111674"/>
              <a:ext cx="9326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en-US" sz="1600" dirty="0"/>
                <a:t>13</a:t>
              </a:r>
              <a:r>
                <a:rPr lang="ru-RU" sz="1600" dirty="0"/>
                <a:t>, 14</a:t>
              </a:r>
            </a:p>
            <a:p>
              <a:r>
                <a:rPr lang="ru-RU" sz="1600" dirty="0"/>
                <a:t>(голень)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ED58D68F-DB3B-5C12-0EF9-173C37ED44C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27365" y="1955638"/>
              <a:ext cx="1403603" cy="71830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585F67D-DCF3-1153-B5E0-D84321261933}"/>
                </a:ext>
              </a:extLst>
            </p:cNvPr>
            <p:cNvSpPr txBox="1"/>
            <p:nvPr/>
          </p:nvSpPr>
          <p:spPr>
            <a:xfrm>
              <a:off x="10109752" y="1417029"/>
              <a:ext cx="15059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ru-RU" sz="1600" dirty="0"/>
                <a:t>0</a:t>
              </a:r>
              <a:r>
                <a:rPr lang="en-US" sz="1600" dirty="0"/>
                <a:t>1</a:t>
              </a:r>
              <a:r>
                <a:rPr lang="ru-RU" sz="1600" dirty="0"/>
                <a:t>, 08</a:t>
              </a:r>
            </a:p>
            <a:p>
              <a:r>
                <a:rPr lang="ru-RU" sz="1600" dirty="0"/>
                <a:t>(позвоночник)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1537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E6F09DE-B5A8-AF17-0A17-34E40EF3F2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903" y="4354419"/>
            <a:ext cx="10763250" cy="236220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8E129C-696C-41F4-1098-6A66F6AA4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" y="106553"/>
            <a:ext cx="8647176" cy="18776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Испробованы две модели искажений:</a:t>
            </a:r>
          </a:p>
          <a:p>
            <a:pPr marL="0" indent="0">
              <a:buNone/>
            </a:pPr>
            <a:r>
              <a:rPr lang="ru-RU" sz="2400" dirty="0"/>
              <a:t>0) Модель Брауна-</a:t>
            </a:r>
            <a:r>
              <a:rPr lang="ru-RU" sz="2400" dirty="0" err="1"/>
              <a:t>Конради</a:t>
            </a:r>
            <a:endParaRPr lang="ru-RU" sz="2400" dirty="0"/>
          </a:p>
          <a:p>
            <a:pPr marL="0" indent="0">
              <a:buNone/>
            </a:pPr>
            <a:r>
              <a:rPr lang="ru-RU" sz="2400" dirty="0"/>
              <a:t>1) Делительная модель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DB4109-BF6C-C19E-080C-E496F8801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847" y="1565178"/>
            <a:ext cx="8970129" cy="27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426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55208-94FE-10A6-5D7E-9CA3B0323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808" y="1569593"/>
            <a:ext cx="10692384" cy="43922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Решение. Идея: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1) Выбираем параметры отображения старых координат в новые</a:t>
            </a:r>
            <a:r>
              <a:rPr lang="en-US" sz="2000" dirty="0"/>
              <a:t> </a:t>
            </a:r>
            <a:r>
              <a:rPr lang="ru-RU" sz="2000" dirty="0"/>
              <a:t>(согласно модели искажений)</a:t>
            </a: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2) Переходим к новым координатам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3) Вычисляем функционал в новых координатах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4) Повторить</a:t>
            </a:r>
            <a:endParaRPr lang="en-US" sz="2000" dirty="0"/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Пример: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2000" dirty="0"/>
              <a:t>Функционал: </a:t>
            </a:r>
            <a:r>
              <a:rPr lang="en-US" sz="2000" dirty="0"/>
              <a:t>MSE </a:t>
            </a:r>
            <a:r>
              <a:rPr lang="ru-RU" sz="2000" dirty="0"/>
              <a:t>(среднеквадратическая ошибка) между </a:t>
            </a:r>
            <a:r>
              <a:rPr lang="en-US" sz="2000" dirty="0"/>
              <a:t>[</a:t>
            </a:r>
            <a:r>
              <a:rPr lang="ru-RU" sz="2000" dirty="0"/>
              <a:t>приведенными к одному масштабу</a:t>
            </a:r>
            <a:r>
              <a:rPr lang="en-US" sz="2000" dirty="0"/>
              <a:t>] </a:t>
            </a:r>
            <a:r>
              <a:rPr lang="ru-RU" sz="2000" dirty="0"/>
              <a:t>значениями расстояний в зависимости от времени в новых координатах</a:t>
            </a:r>
            <a:br>
              <a:rPr lang="ru-RU" sz="2000" dirty="0"/>
            </a:br>
            <a:r>
              <a:rPr lang="ru-RU" sz="2000" dirty="0"/>
              <a:t>Подбор - с помощью методов библиотеки </a:t>
            </a:r>
            <a:r>
              <a:rPr lang="en-US" sz="2000" dirty="0" err="1"/>
              <a:t>hyperopt</a:t>
            </a:r>
            <a:endParaRPr lang="ru-RU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C2404A-9EF4-B0DA-B7AA-0EC8D2D2574C}"/>
              </a:ext>
            </a:extLst>
          </p:cNvPr>
          <p:cNvSpPr txBox="1"/>
          <p:nvPr/>
        </p:nvSpPr>
        <p:spPr>
          <a:xfrm>
            <a:off x="704088" y="731520"/>
            <a:ext cx="10899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Замечание: работаем в предположении, что это не ошибки детектирования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1290507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3B8AD5E-70A5-C1E2-19F9-C4CB21889305}"/>
              </a:ext>
            </a:extLst>
          </p:cNvPr>
          <p:cNvGrpSpPr/>
          <p:nvPr/>
        </p:nvGrpSpPr>
        <p:grpSpPr>
          <a:xfrm>
            <a:off x="6428480" y="1351959"/>
            <a:ext cx="5763520" cy="5241149"/>
            <a:chOff x="5852161" y="574493"/>
            <a:chExt cx="5763520" cy="524114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844F6E1-C7D4-0406-D4C7-9DB8AFE17B3E}"/>
                </a:ext>
              </a:extLst>
            </p:cNvPr>
            <p:cNvGrpSpPr/>
            <p:nvPr/>
          </p:nvGrpSpPr>
          <p:grpSpPr>
            <a:xfrm>
              <a:off x="7086601" y="574493"/>
              <a:ext cx="3081528" cy="5241149"/>
              <a:chOff x="8924545" y="1330339"/>
              <a:chExt cx="3081528" cy="5241149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B37E2DB9-926B-8927-DFF7-FC3FF6511AB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55661" y="1984248"/>
                <a:ext cx="2511118" cy="45872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CC3D065-CD97-AD0D-23F4-72B09B86929F}"/>
                  </a:ext>
                </a:extLst>
              </p:cNvPr>
              <p:cNvSpPr txBox="1"/>
              <p:nvPr/>
            </p:nvSpPr>
            <p:spPr>
              <a:xfrm>
                <a:off x="9119669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право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5235862-351E-36EF-741B-224B005DC570}"/>
                  </a:ext>
                </a:extLst>
              </p:cNvPr>
              <p:cNvSpPr txBox="1"/>
              <p:nvPr/>
            </p:nvSpPr>
            <p:spPr>
              <a:xfrm>
                <a:off x="10753888" y="1670904"/>
                <a:ext cx="90525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dirty="0"/>
                  <a:t>лево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039C8D56-CFE2-4340-5436-1010A399FD25}"/>
                  </a:ext>
                </a:extLst>
              </p:cNvPr>
              <p:cNvSpPr txBox="1"/>
              <p:nvPr/>
            </p:nvSpPr>
            <p:spPr>
              <a:xfrm>
                <a:off x="8924545" y="1330339"/>
                <a:ext cx="308152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1600" dirty="0"/>
                  <a:t>Человек в движении </a:t>
                </a:r>
                <a:r>
                  <a:rPr lang="ru-RU" sz="1600" b="1" dirty="0">
                    <a:solidFill>
                      <a:srgbClr val="FF0000"/>
                    </a:solidFill>
                  </a:rPr>
                  <a:t>к</a:t>
                </a:r>
                <a:r>
                  <a:rPr lang="ru-RU" sz="1600" dirty="0"/>
                  <a:t> камере</a:t>
                </a:r>
              </a:p>
            </p:txBody>
          </p:sp>
        </p:grp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C97D2CA-B6DE-87A4-F288-A919A403C76B}"/>
                </a:ext>
              </a:extLst>
            </p:cNvPr>
            <p:cNvCxnSpPr>
              <a:cxnSpLocks/>
            </p:cNvCxnSpPr>
            <p:nvPr/>
          </p:nvCxnSpPr>
          <p:spPr>
            <a:xfrm>
              <a:off x="6784848" y="4434840"/>
              <a:ext cx="1402133" cy="9144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3A708C7-E9DA-5F61-41B5-135585919D40}"/>
                </a:ext>
              </a:extLst>
            </p:cNvPr>
            <p:cNvSpPr txBox="1"/>
            <p:nvPr/>
          </p:nvSpPr>
          <p:spPr>
            <a:xfrm>
              <a:off x="5852161" y="4111674"/>
              <a:ext cx="93268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en-US" sz="1600" dirty="0"/>
                <a:t>13</a:t>
              </a:r>
              <a:r>
                <a:rPr lang="ru-RU" sz="1600" dirty="0"/>
                <a:t>, 14</a:t>
              </a:r>
            </a:p>
            <a:p>
              <a:r>
                <a:rPr lang="ru-RU" sz="1600" dirty="0"/>
                <a:t>(голень)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2100034-A793-33CD-F268-2F50573882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27365" y="1955638"/>
              <a:ext cx="1403603" cy="718305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7B61AD6-3B26-A54C-66DC-13DB18336B13}"/>
                </a:ext>
              </a:extLst>
            </p:cNvPr>
            <p:cNvSpPr txBox="1"/>
            <p:nvPr/>
          </p:nvSpPr>
          <p:spPr>
            <a:xfrm>
              <a:off x="10109752" y="1417029"/>
              <a:ext cx="150592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точки</a:t>
              </a:r>
            </a:p>
            <a:p>
              <a:r>
                <a:rPr lang="ru-RU" sz="1600" dirty="0"/>
                <a:t>0</a:t>
              </a:r>
              <a:r>
                <a:rPr lang="en-US" sz="1600" dirty="0"/>
                <a:t>1</a:t>
              </a:r>
              <a:r>
                <a:rPr lang="ru-RU" sz="1600" dirty="0"/>
                <a:t>, 08</a:t>
              </a:r>
            </a:p>
            <a:p>
              <a:r>
                <a:rPr lang="ru-RU" sz="1600" dirty="0"/>
                <a:t>(позвоночник)</a:t>
              </a: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28F99B6B-8883-1D08-2AD3-1EF4927D7BA8}"/>
              </a:ext>
            </a:extLst>
          </p:cNvPr>
          <p:cNvGrpSpPr/>
          <p:nvPr/>
        </p:nvGrpSpPr>
        <p:grpSpPr>
          <a:xfrm>
            <a:off x="1124712" y="40450"/>
            <a:ext cx="6177858" cy="6403022"/>
            <a:chOff x="1124712" y="40450"/>
            <a:chExt cx="6177858" cy="640302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F1CB328-B456-81C4-ADDE-D79BE7FF9E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4712" y="40450"/>
              <a:ext cx="4206159" cy="3154618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88597C3-99F8-B42E-C1A7-A2D1D73A63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4714" y="3288854"/>
              <a:ext cx="4206157" cy="3154618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3AC22A5-93D1-E3EF-B3ED-892B31BF47C1}"/>
                </a:ext>
              </a:extLst>
            </p:cNvPr>
            <p:cNvSpPr txBox="1"/>
            <p:nvPr/>
          </p:nvSpPr>
          <p:spPr>
            <a:xfrm>
              <a:off x="5330871" y="1351959"/>
              <a:ext cx="19716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До устранения искажений</a:t>
              </a:r>
            </a:p>
          </p:txBody>
        </p: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E796284F-C94A-FEAA-D4F0-154673383449}"/>
                </a:ext>
              </a:extLst>
            </p:cNvPr>
            <p:cNvSpPr txBox="1"/>
            <p:nvPr/>
          </p:nvSpPr>
          <p:spPr>
            <a:xfrm>
              <a:off x="5330870" y="3841018"/>
              <a:ext cx="19716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1600" dirty="0"/>
                <a:t>После устранения искажений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757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58323-2F01-7507-161F-9E30DE2EA8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525" y="161926"/>
            <a:ext cx="10515600" cy="53101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Проблема 2: масштаб. Вероятно, хотим стандартизованные данные и метод приведения данных к стандартизованному виду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F3E239-6654-1F5E-84A1-8919DC714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400" y="1062037"/>
            <a:ext cx="8115600" cy="563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428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C4E957-315B-733B-FB76-4E7355EF3E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5382" y="115983"/>
            <a:ext cx="6791468" cy="674201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E8E79E-8AB3-EF82-B9FA-7A587D5F3C10}"/>
              </a:ext>
            </a:extLst>
          </p:cNvPr>
          <p:cNvSpPr txBox="1"/>
          <p:nvPr/>
        </p:nvSpPr>
        <p:spPr>
          <a:xfrm>
            <a:off x="409575" y="1524000"/>
            <a:ext cx="4038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Для измерения того, насколько движение человека неравномерно,</a:t>
            </a:r>
          </a:p>
          <a:p>
            <a:endParaRPr lang="ru-RU" dirty="0"/>
          </a:p>
          <a:p>
            <a:r>
              <a:rPr lang="ru-RU" dirty="0"/>
              <a:t>Можно описать математический закон, согласно которому человек движется от камеры и к ней</a:t>
            </a:r>
          </a:p>
          <a:p>
            <a:endParaRPr lang="ru-RU" dirty="0"/>
          </a:p>
          <a:p>
            <a:r>
              <a:rPr lang="ru-RU" dirty="0"/>
              <a:t>(Например, для приведения к стандартизованному виду, с целью не потерять информацию)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62374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443</Words>
  <Application>Microsoft Office PowerPoint</Application>
  <PresentationFormat>Widescreen</PresentationFormat>
  <Paragraphs>71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Очень краткий обзор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Олег Фостенко</dc:creator>
  <cp:lastModifiedBy>Олег Фостенко</cp:lastModifiedBy>
  <cp:revision>101</cp:revision>
  <dcterms:created xsi:type="dcterms:W3CDTF">2025-04-15T09:30:27Z</dcterms:created>
  <dcterms:modified xsi:type="dcterms:W3CDTF">2025-04-15T11:46:51Z</dcterms:modified>
</cp:coreProperties>
</file>

<file path=docProps/thumbnail.jpeg>
</file>